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</p:sldIdLst>
  <p:sldSz cx="18288000" cy="10287000"/>
  <p:notesSz cx="6858000" cy="9144000"/>
  <p:embeddedFontLst>
    <p:embeddedFont>
      <p:font typeface="Open Sans" charset="1" panose="020B0606030504020204"/>
      <p:regular r:id="rId6"/>
    </p:embeddedFont>
    <p:embeddedFont>
      <p:font typeface="Open Sans Bold" charset="1" panose="020B0806030504020204"/>
      <p:regular r:id="rId7"/>
    </p:embeddedFont>
    <p:embeddedFont>
      <p:font typeface="Open Sans Italics" charset="1" panose="020B0606030504020204"/>
      <p:regular r:id="rId8"/>
    </p:embeddedFont>
    <p:embeddedFont>
      <p:font typeface="Open Sans Bold Italics" charset="1" panose="020B0806030504020204"/>
      <p:regular r:id="rId9"/>
    </p:embeddedFont>
    <p:embeddedFont>
      <p:font typeface="Playfair Display Black" charset="1" panose="00000A00000000000000"/>
      <p:regular r:id="rId10"/>
    </p:embeddedFont>
    <p:embeddedFont>
      <p:font typeface="Playfair Display Black Italics" charset="1" panose="00000A00000000000000"/>
      <p:regular r:id="rId11"/>
    </p:embeddedFont>
    <p:embeddedFont>
      <p:font typeface="Open Sans Light" charset="1" panose="020B0306030504020204"/>
      <p:regular r:id="rId12"/>
    </p:embeddedFont>
    <p:embeddedFont>
      <p:font typeface="Open Sans Light Bold" charset="1" panose="020B0806030504020204"/>
      <p:regular r:id="rId13"/>
    </p:embeddedFont>
    <p:embeddedFont>
      <p:font typeface="Open Sans Light Italics" charset="1" panose="020B0306030504020204"/>
      <p:regular r:id="rId14"/>
    </p:embeddedFont>
    <p:embeddedFont>
      <p:font typeface="Open Sans Light Bold Italics" charset="1" panose="020B0806030504020204"/>
      <p:regular r:id="rId15"/>
    </p:embeddedFont>
    <p:embeddedFont>
      <p:font typeface="Arimo" charset="1" panose="020B0604020202020204"/>
      <p:regular r:id="rId16"/>
    </p:embeddedFont>
    <p:embeddedFont>
      <p:font typeface="Arimo Bold" charset="1" panose="020B0704020202020204"/>
      <p:regular r:id="rId17"/>
    </p:embeddedFont>
    <p:embeddedFont>
      <p:font typeface="Arimo Italics" charset="1" panose="020B0604020202090204"/>
      <p:regular r:id="rId18"/>
    </p:embeddedFont>
    <p:embeddedFont>
      <p:font typeface="Arimo Bold Italics" charset="1" panose="020B0704020202090204"/>
      <p:regular r:id="rId19"/>
    </p:embeddedFont>
    <p:embeddedFont>
      <p:font typeface="Aileron Heavy" charset="1" panose="00000A00000000000000"/>
      <p:regular r:id="rId20"/>
    </p:embeddedFont>
    <p:embeddedFont>
      <p:font typeface="Aileron Heavy Bold" charset="1" panose="00000A00000000000000"/>
      <p:regular r:id="rId21"/>
    </p:embeddedFont>
    <p:embeddedFont>
      <p:font typeface="Aileron Heavy Italics" charset="1" panose="00000A00000000000000"/>
      <p:regular r:id="rId22"/>
    </p:embeddedFont>
    <p:embeddedFont>
      <p:font typeface="Aileron Heavy Bold Italics" charset="1" panose="00000A00000000000000"/>
      <p:regular r:id="rId23"/>
    </p:embeddedFont>
    <p:embeddedFont>
      <p:font typeface="Quicksand" charset="1" panose="00000500000000000000"/>
      <p:regular r:id="rId24"/>
    </p:embeddedFont>
    <p:embeddedFont>
      <p:font typeface="Quicksand Bold" charset="1" panose="00000800000000000000"/>
      <p:regular r:id="rId25"/>
    </p:embeddedFont>
    <p:embeddedFont>
      <p:font typeface="Quicksand Italics" charset="1" panose="02070303000000060000"/>
      <p:regular r:id="rId26"/>
    </p:embeddedFont>
    <p:embeddedFont>
      <p:font typeface="Quicksand Bold Italics" charset="1" panose="00000000000000000000"/>
      <p:regular r:id="rId27"/>
    </p:embeddedFont>
    <p:embeddedFont>
      <p:font typeface="DejaVu Serif" charset="1" panose="02060603050605020204"/>
      <p:regular r:id="rId28"/>
    </p:embeddedFont>
    <p:embeddedFont>
      <p:font typeface="DejaVu Serif Bold" charset="1" panose="02060803050605020204"/>
      <p:regular r:id="rId29"/>
    </p:embeddedFont>
    <p:embeddedFont>
      <p:font typeface="DejaVu Serif Italics" charset="1" panose="020606030503050B0204"/>
      <p:regular r:id="rId30"/>
    </p:embeddedFont>
    <p:embeddedFont>
      <p:font typeface="DejaVu Serif Bold Italics" charset="1" panose="020608030503050B0204"/>
      <p:regular r:id="rId31"/>
    </p:embeddedFont>
    <p:embeddedFont>
      <p:font typeface="Alata" charset="1" panose="00000500000000000000"/>
      <p:regular r:id="rId32"/>
    </p:embeddedFont>
    <p:embeddedFont>
      <p:font typeface="Adigiana Toybox" charset="1" panose="02000500000000000000"/>
      <p:regular r:id="rId33"/>
    </p:embeddedFont>
    <p:embeddedFont>
      <p:font typeface="Adigiana Toybox Bold" charset="1" panose="02000500000000000000"/>
      <p:regular r:id="rId34"/>
    </p:embeddedFont>
    <p:embeddedFont>
      <p:font typeface="Adigiana Toybox Italics" charset="1" panose="02000500000000000000"/>
      <p:regular r:id="rId35"/>
    </p:embeddedFont>
    <p:embeddedFont>
      <p:font typeface="Adigiana Toybox Bold Italics" charset="1" panose="02000500000000000000"/>
      <p:regular r:id="rId36"/>
    </p:embeddedFont>
    <p:embeddedFont>
      <p:font typeface="Barlow Black" charset="1" panose="00000A00000000000000"/>
      <p:regular r:id="rId37"/>
    </p:embeddedFont>
    <p:embeddedFont>
      <p:font typeface="Barlow Black Italics" charset="1" panose="00000A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slides/slide1.xml" Type="http://schemas.openxmlformats.org/officeDocument/2006/relationships/slide"/><Relationship Id="rId4" Target="theme/theme1.xml" Type="http://schemas.openxmlformats.org/officeDocument/2006/relationships/theme"/><Relationship Id="rId40" Target="slides/slide2.xml" Type="http://schemas.openxmlformats.org/officeDocument/2006/relationships/slide"/><Relationship Id="rId41" Target="slides/slide3.xml" Type="http://schemas.openxmlformats.org/officeDocument/2006/relationships/slide"/><Relationship Id="rId42" Target="slides/slide4.xml" Type="http://schemas.openxmlformats.org/officeDocument/2006/relationships/slide"/><Relationship Id="rId43" Target="slides/slide5.xml" Type="http://schemas.openxmlformats.org/officeDocument/2006/relationships/slide"/><Relationship Id="rId44" Target="slides/slide6.xml" Type="http://schemas.openxmlformats.org/officeDocument/2006/relationships/slide"/><Relationship Id="rId45" Target="slides/slide7.xml" Type="http://schemas.openxmlformats.org/officeDocument/2006/relationships/slide"/><Relationship Id="rId46" Target="slides/slide8.xml" Type="http://schemas.openxmlformats.org/officeDocument/2006/relationships/slide"/><Relationship Id="rId47" Target="slides/slide9.xml" Type="http://schemas.openxmlformats.org/officeDocument/2006/relationships/slide"/><Relationship Id="rId48" Target="slides/slide10.xml" Type="http://schemas.openxmlformats.org/officeDocument/2006/relationships/slide"/><Relationship Id="rId49" Target="slides/slide11.xml" Type="http://schemas.openxmlformats.org/officeDocument/2006/relationships/slide"/><Relationship Id="rId5" Target="tableStyles.xml" Type="http://schemas.openxmlformats.org/officeDocument/2006/relationships/tableStyles"/><Relationship Id="rId50" Target="slides/slide12.xml" Type="http://schemas.openxmlformats.org/officeDocument/2006/relationships/slide"/><Relationship Id="rId51" Target="slides/slide13.xml" Type="http://schemas.openxmlformats.org/officeDocument/2006/relationships/slide"/><Relationship Id="rId52" Target="slides/slide14.xml" Type="http://schemas.openxmlformats.org/officeDocument/2006/relationships/slide"/><Relationship Id="rId53" Target="slides/slide15.xml" Type="http://schemas.openxmlformats.org/officeDocument/2006/relationships/slide"/><Relationship Id="rId54" Target="slides/slide16.xml" Type="http://schemas.openxmlformats.org/officeDocument/2006/relationships/slide"/><Relationship Id="rId55" Target="slides/slide17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0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9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33.pn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1653" y="420219"/>
            <a:ext cx="17204693" cy="9446562"/>
            <a:chOff x="0" y="0"/>
            <a:chExt cx="4001153" cy="219690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001153" cy="2196909"/>
            </a:xfrm>
            <a:custGeom>
              <a:avLst/>
              <a:gdLst/>
              <a:ahLst/>
              <a:cxnLst/>
              <a:rect r="r" b="b" t="t" l="l"/>
              <a:pathLst>
                <a:path h="2196909" w="4001153">
                  <a:moveTo>
                    <a:pt x="3876693" y="2196909"/>
                  </a:moveTo>
                  <a:lnTo>
                    <a:pt x="124460" y="2196909"/>
                  </a:lnTo>
                  <a:cubicBezTo>
                    <a:pt x="55880" y="2196909"/>
                    <a:pt x="0" y="2141029"/>
                    <a:pt x="0" y="20724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76693" y="0"/>
                  </a:lnTo>
                  <a:cubicBezTo>
                    <a:pt x="3945273" y="0"/>
                    <a:pt x="4001153" y="55880"/>
                    <a:pt x="4001153" y="124460"/>
                  </a:cubicBezTo>
                  <a:lnTo>
                    <a:pt x="4001153" y="2072449"/>
                  </a:lnTo>
                  <a:cubicBezTo>
                    <a:pt x="4001153" y="2141029"/>
                    <a:pt x="3945273" y="2196909"/>
                    <a:pt x="3876693" y="2196909"/>
                  </a:cubicBezTo>
                  <a:close/>
                </a:path>
              </a:pathLst>
            </a:custGeom>
            <a:solidFill>
              <a:srgbClr val="15B5B0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73000"/>
          </a:blip>
          <a:srcRect l="0" t="0" r="0" b="0"/>
          <a:stretch>
            <a:fillRect/>
          </a:stretch>
        </p:blipFill>
        <p:spPr>
          <a:xfrm flipH="false" flipV="false" rot="0">
            <a:off x="14184936" y="-1267513"/>
            <a:ext cx="5367838" cy="536783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alphaModFix amt="73000"/>
          </a:blip>
          <a:srcRect l="0" t="0" r="0" b="0"/>
          <a:stretch>
            <a:fillRect/>
          </a:stretch>
        </p:blipFill>
        <p:spPr>
          <a:xfrm flipH="false" flipV="false" rot="0">
            <a:off x="8817098" y="7365659"/>
            <a:ext cx="5367838" cy="536783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751012" y="5849010"/>
            <a:ext cx="3409290" cy="340929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448074" y="2439719"/>
            <a:ext cx="3409290" cy="340929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272753" y="3542306"/>
            <a:ext cx="10767145" cy="218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-72">
                <a:solidFill>
                  <a:srgbClr val="FFFFFF"/>
                </a:solidFill>
                <a:latin typeface="Quicksand Bold"/>
              </a:rPr>
              <a:t>VERİMLİ DERS ÇALIŞMA TEKNİKLERİ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878710" y="1338135"/>
            <a:ext cx="3409290" cy="340929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549129" y="3914294"/>
            <a:ext cx="10512045" cy="2197788"/>
            <a:chOff x="0" y="0"/>
            <a:chExt cx="14016060" cy="293038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99390"/>
              <a:ext cx="13798416" cy="1010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970"/>
                </a:lnSpc>
              </a:pPr>
              <a:r>
                <a:rPr lang="en-US" sz="4975" spc="149">
                  <a:solidFill>
                    <a:srgbClr val="FFFFFF"/>
                  </a:solidFill>
                  <a:latin typeface="Quicksand Bold"/>
                </a:rPr>
                <a:t>En çok satan ürünümüz hangisi?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17641" y="2207331"/>
              <a:ext cx="13798420" cy="7289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>
                  <a:solidFill>
                    <a:srgbClr val="FFFFFF"/>
                  </a:solidFill>
                  <a:latin typeface="Quicksand"/>
                </a:rPr>
                <a:t>BADEM PARÇACIKLI DONUT!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439185" y="6483524"/>
            <a:ext cx="2439524" cy="243952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73828" y="4177614"/>
            <a:ext cx="1017521" cy="56981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474614" y="1651881"/>
            <a:ext cx="6191090" cy="619109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2813276" y="2840496"/>
            <a:ext cx="5598264" cy="2303004"/>
            <a:chOff x="0" y="0"/>
            <a:chExt cx="7464352" cy="3070672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7460077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spc="185">
                  <a:solidFill>
                    <a:srgbClr val="15B5B0"/>
                  </a:solidFill>
                  <a:latin typeface="Quicksand Bold"/>
                </a:rPr>
                <a:t>TEKRAR YAPIN.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4275" y="1521907"/>
              <a:ext cx="7460077" cy="1548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15B5B0"/>
                  </a:solidFill>
                  <a:latin typeface="Quicksand Bold"/>
                </a:rPr>
                <a:t>Gü</a:t>
              </a:r>
              <a:r>
                <a:rPr lang="en-US" sz="3200" spc="32">
                  <a:solidFill>
                    <a:srgbClr val="15B5B0"/>
                  </a:solidFill>
                  <a:latin typeface="Quicksand Bold"/>
                </a:rPr>
                <a:t>nlük, Haftalık ve Aylık</a:t>
              </a:r>
            </a:p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15B5B0"/>
                  </a:solidFill>
                  <a:latin typeface="Quicksand Bold"/>
                </a:rPr>
                <a:t>düzenli tekrarlar yapın.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2000"/>
          </a:blip>
          <a:srcRect l="0" t="0" r="0" b="0"/>
          <a:stretch>
            <a:fillRect/>
          </a:stretch>
        </p:blipFill>
        <p:spPr>
          <a:xfrm flipH="false" flipV="false" rot="10534563">
            <a:off x="13864315" y="-2190109"/>
            <a:ext cx="5205809" cy="520580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42000"/>
          </a:blip>
          <a:srcRect l="0" t="0" r="0" b="0"/>
          <a:stretch>
            <a:fillRect/>
          </a:stretch>
        </p:blipFill>
        <p:spPr>
          <a:xfrm flipH="false" flipV="false" rot="-9913708">
            <a:off x="-1176222" y="-2817256"/>
            <a:ext cx="5205809" cy="5205809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5706400" y="1373104"/>
            <a:ext cx="5598264" cy="8063724"/>
            <a:chOff x="0" y="0"/>
            <a:chExt cx="7464352" cy="107516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7460077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spc="185">
                  <a:solidFill>
                    <a:srgbClr val="FF5590"/>
                  </a:solidFill>
                  <a:latin typeface="Quicksand Bold"/>
                </a:rPr>
                <a:t>   KIT</a:t>
              </a:r>
              <a:r>
                <a:rPr lang="en-US" sz="3700" spc="185">
                  <a:solidFill>
                    <a:srgbClr val="FF5590"/>
                  </a:solidFill>
                  <a:latin typeface="Quicksand Bold"/>
                </a:rPr>
                <a:t>AP OKUYUN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4275" y="1521907"/>
              <a:ext cx="7460077" cy="9229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FF5590"/>
                  </a:solidFill>
                  <a:latin typeface="Quicksand Bold"/>
                </a:rPr>
                <a:t>    D</a:t>
              </a:r>
              <a:r>
                <a:rPr lang="en-US" sz="3200" spc="32">
                  <a:solidFill>
                    <a:srgbClr val="FF5590"/>
                  </a:solidFill>
                  <a:latin typeface="Quicksand Bold"/>
                </a:rPr>
                <a:t>üzenli Kitap Okursanız;</a:t>
              </a:r>
            </a:p>
            <a:p>
              <a:pPr>
                <a:lnSpc>
                  <a:spcPts val="4800"/>
                </a:lnSpc>
              </a:pPr>
            </a:p>
            <a:p>
              <a:pPr algn="just" marL="604519" indent="-302260" lvl="1">
                <a:lnSpc>
                  <a:spcPts val="4535"/>
                </a:lnSpc>
                <a:buFont typeface="Arial"/>
                <a:buChar char="•"/>
              </a:pPr>
              <a:r>
                <a:rPr lang="en-US" sz="2800" spc="28">
                  <a:solidFill>
                    <a:srgbClr val="15B5B0"/>
                  </a:solidFill>
                  <a:latin typeface="Quicksand Bold"/>
                </a:rPr>
                <a:t>Hızlı okuma ve hızlı anlama alışkanlığı </a:t>
              </a:r>
              <a:r>
                <a:rPr lang="en-US" sz="2800" spc="28">
                  <a:solidFill>
                    <a:srgbClr val="15B5B0"/>
                  </a:solidFill>
                  <a:latin typeface="Quicksand Bold"/>
                </a:rPr>
                <a:t>kazanırsınız.</a:t>
              </a:r>
            </a:p>
            <a:p>
              <a:pPr algn="just">
                <a:lnSpc>
                  <a:spcPts val="4675"/>
                </a:lnSpc>
              </a:pPr>
            </a:p>
            <a:p>
              <a:pPr algn="just" marL="604519" indent="-302260" lvl="1">
                <a:lnSpc>
                  <a:spcPts val="4675"/>
                </a:lnSpc>
                <a:buFont typeface="Arial"/>
                <a:buChar char="•"/>
              </a:pPr>
              <a:r>
                <a:rPr lang="en-US" sz="2799" spc="27">
                  <a:solidFill>
                    <a:srgbClr val="15B5B0"/>
                  </a:solidFill>
                  <a:latin typeface="Quicksand Bold"/>
                </a:rPr>
                <a:t>Anlama, analiz etme, sentez yapma, yorumlama, farklı düşünebilme becerileriniz gelişir.</a:t>
              </a:r>
            </a:p>
            <a:p>
              <a:pPr>
                <a:lnSpc>
                  <a:spcPts val="4800"/>
                </a:lnSpc>
              </a:pPr>
            </a:p>
            <a:p>
              <a:pPr marL="604520" indent="-302260" lvl="1">
                <a:lnSpc>
                  <a:spcPts val="4200"/>
                </a:lnSpc>
                <a:buFont typeface="Arial"/>
                <a:buChar char="•"/>
              </a:pPr>
              <a:r>
                <a:rPr lang="en-US" sz="2800" spc="28">
                  <a:solidFill>
                    <a:srgbClr val="15B5B0"/>
                  </a:solidFill>
                  <a:latin typeface="Quicksand Bold"/>
                </a:rPr>
                <a:t>Ders başarınız ve genel kültürünüz artar.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51302" y="6172200"/>
            <a:ext cx="3269396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920180" y="6525294"/>
            <a:ext cx="2646323" cy="34086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1653" y="420219"/>
            <a:ext cx="17204693" cy="9446562"/>
            <a:chOff x="0" y="0"/>
            <a:chExt cx="4001153" cy="219690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001153" cy="2196909"/>
            </a:xfrm>
            <a:custGeom>
              <a:avLst/>
              <a:gdLst/>
              <a:ahLst/>
              <a:cxnLst/>
              <a:rect r="r" b="b" t="t" l="l"/>
              <a:pathLst>
                <a:path h="2196909" w="4001153">
                  <a:moveTo>
                    <a:pt x="3876693" y="2196909"/>
                  </a:moveTo>
                  <a:lnTo>
                    <a:pt x="124460" y="2196909"/>
                  </a:lnTo>
                  <a:cubicBezTo>
                    <a:pt x="55880" y="2196909"/>
                    <a:pt x="0" y="2141029"/>
                    <a:pt x="0" y="20724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76693" y="0"/>
                  </a:lnTo>
                  <a:cubicBezTo>
                    <a:pt x="3945273" y="0"/>
                    <a:pt x="4001153" y="55880"/>
                    <a:pt x="4001153" y="124460"/>
                  </a:cubicBezTo>
                  <a:lnTo>
                    <a:pt x="4001153" y="2072449"/>
                  </a:lnTo>
                  <a:cubicBezTo>
                    <a:pt x="4001153" y="2141029"/>
                    <a:pt x="3945273" y="2196909"/>
                    <a:pt x="3876693" y="2196909"/>
                  </a:cubicBezTo>
                  <a:close/>
                </a:path>
              </a:pathLst>
            </a:custGeom>
            <a:solidFill>
              <a:srgbClr val="15B5B0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73000"/>
          </a:blip>
          <a:srcRect l="0" t="0" r="0" b="0"/>
          <a:stretch>
            <a:fillRect/>
          </a:stretch>
        </p:blipFill>
        <p:spPr>
          <a:xfrm flipH="false" flipV="false" rot="-5400000">
            <a:off x="1523091" y="7395317"/>
            <a:ext cx="6553351" cy="655335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alphaModFix amt="73000"/>
          </a:blip>
          <a:srcRect l="0" t="0" r="0" b="0"/>
          <a:stretch>
            <a:fillRect/>
          </a:stretch>
        </p:blipFill>
        <p:spPr>
          <a:xfrm flipH="false" flipV="false" rot="5163603">
            <a:off x="13669982" y="-614963"/>
            <a:ext cx="4964776" cy="496477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889864" y="6449871"/>
            <a:ext cx="3837129" cy="383712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4799766" y="1210200"/>
            <a:ext cx="9588211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60"/>
              </a:lnSpc>
            </a:pPr>
            <a:r>
              <a:rPr lang="en-US" sz="8800" spc="263">
                <a:solidFill>
                  <a:srgbClr val="FFFFFF"/>
                </a:solidFill>
                <a:latin typeface="Quicksand Bold"/>
              </a:rPr>
              <a:t>UNUTMA 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093920" y="-1417531"/>
            <a:ext cx="3675501" cy="367550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269071" y="1519163"/>
            <a:ext cx="738806" cy="738806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4337471" y="3821954"/>
            <a:ext cx="7756448" cy="2643091"/>
            <a:chOff x="0" y="0"/>
            <a:chExt cx="10341931" cy="352412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221239"/>
              <a:ext cx="10341931" cy="12748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29"/>
                </a:lnSpc>
              </a:pPr>
              <a:r>
                <a:rPr lang="en-US" sz="6999" spc="335">
                  <a:solidFill>
                    <a:srgbClr val="FFFFFF"/>
                  </a:solidFill>
                  <a:latin typeface="Playfair Display Black Bold"/>
                </a:rPr>
                <a:t>DAHA ÇOK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891048" y="-142875"/>
              <a:ext cx="8559834" cy="908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80"/>
                </a:lnSpc>
              </a:pPr>
              <a:r>
                <a:rPr lang="en-US" sz="4000" spc="80">
                  <a:solidFill>
                    <a:srgbClr val="FFFFFF"/>
                  </a:solidFill>
                  <a:latin typeface="Open Sans Bold"/>
                </a:rPr>
                <a:t>Düzenli Çalışmayan 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891048" y="2901399"/>
              <a:ext cx="8559834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100">
                  <a:solidFill>
                    <a:srgbClr val="FFFFFF"/>
                  </a:solidFill>
                  <a:latin typeface="Open Sans Light Bold Italics"/>
                </a:rPr>
                <a:t>Çalışır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699465" y="8504156"/>
            <a:ext cx="7800801" cy="556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20"/>
              </a:lnSpc>
            </a:pPr>
            <a:r>
              <a:rPr lang="en-US" sz="3400" spc="340">
                <a:solidFill>
                  <a:srgbClr val="FFFFFF"/>
                </a:solidFill>
                <a:latin typeface="Quicksand"/>
              </a:rPr>
              <a:t>MAĞAZA SPESIYALLERI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57165" y="2087048"/>
            <a:ext cx="10966847" cy="5817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0" indent="-345440" lvl="1">
              <a:lnSpc>
                <a:spcPts val="7040"/>
              </a:lnSpc>
              <a:buFont typeface="Arial"/>
              <a:buChar char="•"/>
            </a:pPr>
            <a:r>
              <a:rPr lang="en-US" sz="3200" spc="32">
                <a:solidFill>
                  <a:srgbClr val="000000"/>
                </a:solidFill>
                <a:latin typeface="Quicksand Bold"/>
              </a:rPr>
              <a:t>Ders çalışırken, TV izlemeyin, telefonla oynamayın. </a:t>
            </a:r>
          </a:p>
          <a:p>
            <a:pPr marL="690880" indent="-345440" lvl="1">
              <a:lnSpc>
                <a:spcPts val="7040"/>
              </a:lnSpc>
              <a:buFont typeface="Arial"/>
              <a:buChar char="•"/>
            </a:pPr>
            <a:r>
              <a:rPr lang="en-US" sz="3200" spc="32">
                <a:solidFill>
                  <a:srgbClr val="000000"/>
                </a:solidFill>
                <a:latin typeface="Quicksand Bold"/>
              </a:rPr>
              <a:t>Telefonunuzu yanınızda olmasın</a:t>
            </a:r>
          </a:p>
          <a:p>
            <a:pPr marL="690880" indent="-34544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000000"/>
                </a:solidFill>
                <a:latin typeface="Quicksand Bold"/>
              </a:rPr>
              <a:t>Çok kısa veya  uzun süre</a:t>
            </a:r>
          </a:p>
          <a:p>
            <a:pPr>
              <a:lnSpc>
                <a:spcPts val="4800"/>
              </a:lnSpc>
            </a:pPr>
            <a:r>
              <a:rPr lang="en-US" sz="3200" spc="32">
                <a:solidFill>
                  <a:srgbClr val="000000"/>
                </a:solidFill>
                <a:latin typeface="Quicksand Bold"/>
              </a:rPr>
              <a:t> (mola vermeden)  çalışmayın.</a:t>
            </a:r>
          </a:p>
          <a:p>
            <a:pPr marL="690880" indent="-345440" lvl="1">
              <a:lnSpc>
                <a:spcPts val="7040"/>
              </a:lnSpc>
              <a:buFont typeface="Arial"/>
              <a:buChar char="•"/>
            </a:pPr>
            <a:r>
              <a:rPr lang="en-US" sz="3200" spc="32">
                <a:solidFill>
                  <a:srgbClr val="000000"/>
                </a:solidFill>
                <a:latin typeface="Quicksand Bold"/>
              </a:rPr>
              <a:t>Sadece sevdiğiniz değil, tüm derslere çalışın</a:t>
            </a:r>
          </a:p>
          <a:p>
            <a:pPr marL="690880" indent="-345440" lvl="1">
              <a:lnSpc>
                <a:spcPts val="5344"/>
              </a:lnSpc>
              <a:buFont typeface="Arial"/>
              <a:buChar char="•"/>
            </a:pPr>
            <a:r>
              <a:rPr lang="en-US" sz="3200" spc="32">
                <a:solidFill>
                  <a:srgbClr val="000000"/>
                </a:solidFill>
                <a:latin typeface="Quicksand Bold"/>
              </a:rPr>
              <a:t>Zorlandığınız bir dersten sonra, </a:t>
            </a:r>
          </a:p>
          <a:p>
            <a:pPr>
              <a:lnSpc>
                <a:spcPts val="5344"/>
              </a:lnSpc>
            </a:pPr>
            <a:r>
              <a:rPr lang="en-US" sz="3200" spc="32">
                <a:solidFill>
                  <a:srgbClr val="000000"/>
                </a:solidFill>
                <a:latin typeface="Quicksand Bold"/>
              </a:rPr>
              <a:t>size daha kolay gelen derse çalışın.</a:t>
            </a:r>
          </a:p>
          <a:p>
            <a:pPr>
              <a:lnSpc>
                <a:spcPts val="441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927900" y="-812632"/>
            <a:ext cx="3707227" cy="319495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88555" y="6379922"/>
            <a:ext cx="2136027" cy="23743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941188" y="7185493"/>
            <a:ext cx="2985291" cy="143836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561199" y="307041"/>
            <a:ext cx="2200851" cy="232335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934399" y="528003"/>
            <a:ext cx="9433173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DejaVu Serif"/>
              </a:rPr>
              <a:t>Çalışırken Bunlara DİKKAT!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6769561" y="8118569"/>
            <a:ext cx="2374439" cy="22794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B5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0000"/>
          </a:blip>
          <a:srcRect l="0" t="0" r="0" b="0"/>
          <a:stretch>
            <a:fillRect/>
          </a:stretch>
        </p:blipFill>
        <p:spPr>
          <a:xfrm flipH="false" flipV="false" rot="0">
            <a:off x="15171764" y="-1441011"/>
            <a:ext cx="4046294" cy="404629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40000"/>
          </a:blip>
          <a:srcRect l="0" t="0" r="0" b="0"/>
          <a:stretch>
            <a:fillRect/>
          </a:stretch>
        </p:blipFill>
        <p:spPr>
          <a:xfrm flipH="false" flipV="false" rot="-1016510">
            <a:off x="-3208892" y="6221471"/>
            <a:ext cx="7066217" cy="706621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73000"/>
          </a:blip>
          <a:srcRect l="0" t="0" r="0" b="0"/>
          <a:stretch>
            <a:fillRect/>
          </a:stretch>
        </p:blipFill>
        <p:spPr>
          <a:xfrm flipH="false" flipV="false" rot="-8265419">
            <a:off x="10541544" y="8517277"/>
            <a:ext cx="5515569" cy="551556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5904025" y="1028700"/>
            <a:ext cx="11953551" cy="8191570"/>
            <a:chOff x="0" y="0"/>
            <a:chExt cx="2779938" cy="1905046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779938" cy="1905046"/>
            </a:xfrm>
            <a:custGeom>
              <a:avLst/>
              <a:gdLst/>
              <a:ahLst/>
              <a:cxnLst/>
              <a:rect r="r" b="b" t="t" l="l"/>
              <a:pathLst>
                <a:path h="1905046" w="2779938">
                  <a:moveTo>
                    <a:pt x="2655478" y="1905046"/>
                  </a:moveTo>
                  <a:lnTo>
                    <a:pt x="124460" y="1905046"/>
                  </a:lnTo>
                  <a:cubicBezTo>
                    <a:pt x="55880" y="1905046"/>
                    <a:pt x="0" y="1849166"/>
                    <a:pt x="0" y="17805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55478" y="0"/>
                  </a:lnTo>
                  <a:cubicBezTo>
                    <a:pt x="2724059" y="0"/>
                    <a:pt x="2779938" y="55880"/>
                    <a:pt x="2779938" y="124460"/>
                  </a:cubicBezTo>
                  <a:lnTo>
                    <a:pt x="2779938" y="1780586"/>
                  </a:lnTo>
                  <a:cubicBezTo>
                    <a:pt x="2779938" y="1849166"/>
                    <a:pt x="2724059" y="1905046"/>
                    <a:pt x="2655478" y="19050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1499347"/>
            <a:ext cx="5290817" cy="4956053"/>
            <a:chOff x="0" y="0"/>
            <a:chExt cx="7054423" cy="660807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9525"/>
              <a:ext cx="7054419" cy="519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spc="192">
                  <a:solidFill>
                    <a:srgbClr val="FFFFFF"/>
                  </a:solidFill>
                  <a:latin typeface="Quicksand Bold"/>
                </a:rPr>
                <a:t>VERİMLİ DERS ÇALIŞMA SÜRESİ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861310"/>
              <a:ext cx="7054423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4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312749" y="1661673"/>
            <a:ext cx="9136103" cy="148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DejaVu Serif Bold"/>
              </a:rPr>
              <a:t>45</a:t>
            </a:r>
            <a:r>
              <a:rPr lang="en-US" sz="4200">
                <a:solidFill>
                  <a:srgbClr val="000000"/>
                </a:solidFill>
                <a:latin typeface="DejaVu Serif Bold"/>
              </a:rPr>
              <a:t> Dak. + 5 Dak.+10 Dak. = 60 Dakika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44654" y="4863605"/>
            <a:ext cx="10250257" cy="3823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1616"/>
                </a:solidFill>
                <a:latin typeface="DejaVu Serif"/>
              </a:rPr>
              <a:t>45 </a:t>
            </a:r>
            <a:r>
              <a:rPr lang="en-US" sz="3600">
                <a:solidFill>
                  <a:srgbClr val="FF1616"/>
                </a:solidFill>
                <a:latin typeface="Arimo"/>
              </a:rPr>
              <a:t>Dakika :</a:t>
            </a:r>
            <a:r>
              <a:rPr lang="en-US" sz="3600">
                <a:solidFill>
                  <a:srgbClr val="000000"/>
                </a:solidFill>
                <a:latin typeface="Arimo"/>
              </a:rPr>
              <a:t> DERS ÇALIŞMA</a:t>
            </a: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1616"/>
                </a:solidFill>
                <a:latin typeface="DejaVu Serif"/>
              </a:rPr>
              <a:t>5 Dakika</a:t>
            </a:r>
            <a:r>
              <a:rPr lang="en-US" sz="3600">
                <a:solidFill>
                  <a:srgbClr val="000000"/>
                </a:solidFill>
                <a:latin typeface="DejaVu Serif"/>
              </a:rPr>
              <a:t> </a:t>
            </a:r>
            <a:r>
              <a:rPr lang="en-US" sz="3600">
                <a:solidFill>
                  <a:srgbClr val="FF1616"/>
                </a:solidFill>
                <a:latin typeface="DejaVu Serif"/>
              </a:rPr>
              <a:t>:</a:t>
            </a:r>
            <a:r>
              <a:rPr lang="en-US" sz="3600">
                <a:solidFill>
                  <a:srgbClr val="000000"/>
                </a:solidFill>
                <a:latin typeface="DejaVu Serif"/>
              </a:rPr>
              <a:t> ÇALIŞILAN KONULARIN GÖZDEN GEÇİRİLMESİ</a:t>
            </a:r>
          </a:p>
          <a:p>
            <a:pPr>
              <a:lnSpc>
                <a:spcPts val="5040"/>
              </a:lnSpc>
            </a:pP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1616"/>
                </a:solidFill>
                <a:latin typeface="DejaVu Serif"/>
              </a:rPr>
              <a:t>10 Dakika :</a:t>
            </a:r>
            <a:r>
              <a:rPr lang="en-US" sz="3600">
                <a:solidFill>
                  <a:srgbClr val="000000"/>
                </a:solidFill>
                <a:latin typeface="DejaVu Serif"/>
              </a:rPr>
              <a:t>  DİNLENME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54388" y="2703905"/>
            <a:ext cx="11523818" cy="4253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60"/>
              </a:lnSpc>
            </a:pPr>
            <a:r>
              <a:rPr lang="en-US" sz="6000" spc="120">
                <a:solidFill>
                  <a:srgbClr val="15B5B0"/>
                </a:solidFill>
                <a:latin typeface="Alata"/>
              </a:rPr>
              <a:t>SEVGİLİ  ÖĞRENCİLER</a:t>
            </a:r>
          </a:p>
          <a:p>
            <a:pPr>
              <a:lnSpc>
                <a:spcPts val="5076"/>
              </a:lnSpc>
            </a:pPr>
          </a:p>
          <a:p>
            <a:pPr>
              <a:lnSpc>
                <a:spcPts val="5076"/>
              </a:lnSpc>
            </a:pPr>
            <a:r>
              <a:rPr lang="en-US" sz="3600" spc="72">
                <a:solidFill>
                  <a:srgbClr val="15B5B0"/>
                </a:solidFill>
                <a:latin typeface="Alata"/>
              </a:rPr>
              <a:t>*  Kendinize  güvenin, “zafere çiçekli yollardan</a:t>
            </a:r>
          </a:p>
          <a:p>
            <a:pPr>
              <a:lnSpc>
                <a:spcPts val="5076"/>
              </a:lnSpc>
            </a:pPr>
            <a:r>
              <a:rPr lang="en-US" sz="3600" spc="72">
                <a:solidFill>
                  <a:srgbClr val="15B5B0"/>
                </a:solidFill>
                <a:latin typeface="Alata"/>
              </a:rPr>
              <a:t>gidilmeyec</a:t>
            </a:r>
            <a:r>
              <a:rPr lang="en-US" sz="3600" spc="72">
                <a:solidFill>
                  <a:srgbClr val="15B5B0"/>
                </a:solidFill>
                <a:latin typeface="Alata"/>
              </a:rPr>
              <a:t>eğini” , dolayısıyla karşınıza birtakım engellerin çıkabileceğini</a:t>
            </a:r>
          </a:p>
          <a:p>
            <a:pPr>
              <a:lnSpc>
                <a:spcPts val="5076"/>
              </a:lnSpc>
            </a:pPr>
            <a:r>
              <a:rPr lang="en-US" sz="3600" spc="72">
                <a:solidFill>
                  <a:srgbClr val="15B5B0"/>
                </a:solidFill>
                <a:latin typeface="Alata"/>
              </a:rPr>
              <a:t>unutmayın.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42000"/>
          </a:blip>
          <a:srcRect l="0" t="0" r="0" b="0"/>
          <a:stretch>
            <a:fillRect/>
          </a:stretch>
        </p:blipFill>
        <p:spPr>
          <a:xfrm flipH="false" flipV="false" rot="-6942473">
            <a:off x="13486624" y="-2406604"/>
            <a:ext cx="5983139" cy="598313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766513" y="2989935"/>
            <a:ext cx="1718532" cy="9436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612341" y="7813132"/>
            <a:ext cx="7315200" cy="24738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2000"/>
          </a:blip>
          <a:srcRect l="0" t="0" r="0" b="0"/>
          <a:stretch>
            <a:fillRect/>
          </a:stretch>
        </p:blipFill>
        <p:spPr>
          <a:xfrm flipH="false" flipV="false" rot="-6942473">
            <a:off x="13486624" y="-809342"/>
            <a:ext cx="5983139" cy="598313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42000"/>
          </a:blip>
          <a:srcRect l="0" t="0" r="0" b="0"/>
          <a:stretch>
            <a:fillRect/>
          </a:stretch>
        </p:blipFill>
        <p:spPr>
          <a:xfrm flipH="false" flipV="false" rot="338451">
            <a:off x="-517795" y="7252462"/>
            <a:ext cx="5091614" cy="509161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946224" y="2697480"/>
            <a:ext cx="7538821" cy="477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 spc="36">
                <a:solidFill>
                  <a:srgbClr val="15B5B0"/>
                </a:solidFill>
                <a:latin typeface="Aileron Heavy"/>
              </a:rPr>
              <a:t>Sadece istemek yetmez, her insan başarılı</a:t>
            </a:r>
          </a:p>
          <a:p>
            <a:pPr algn="ctr">
              <a:lnSpc>
                <a:spcPts val="5400"/>
              </a:lnSpc>
            </a:pPr>
            <a:r>
              <a:rPr lang="en-US" sz="3600" spc="36">
                <a:solidFill>
                  <a:srgbClr val="15B5B0"/>
                </a:solidFill>
                <a:latin typeface="Aileron Heavy"/>
              </a:rPr>
              <a:t>olmayı, hedeflerine ulaşmayı ister ancak </a:t>
            </a:r>
          </a:p>
          <a:p>
            <a:pPr algn="ctr">
              <a:lnSpc>
                <a:spcPts val="5400"/>
              </a:lnSpc>
            </a:pPr>
            <a:r>
              <a:rPr lang="en-US" sz="3600" spc="36">
                <a:solidFill>
                  <a:srgbClr val="15B5B0"/>
                </a:solidFill>
                <a:latin typeface="Aileron Heavy"/>
              </a:rPr>
              <a:t>ter  dökmeden, bedel ödemeden</a:t>
            </a:r>
          </a:p>
          <a:p>
            <a:pPr algn="ctr">
              <a:lnSpc>
                <a:spcPts val="5400"/>
              </a:lnSpc>
            </a:pPr>
            <a:r>
              <a:rPr lang="en-US" sz="3600" spc="36">
                <a:solidFill>
                  <a:srgbClr val="15B5B0"/>
                </a:solidFill>
                <a:latin typeface="Aileron Heavy"/>
              </a:rPr>
              <a:t>hiçbir  başarıya ve hedefe ulaşılmaz.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242270" y="6455175"/>
            <a:ext cx="2471846" cy="280312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28700" y="882004"/>
            <a:ext cx="2434351" cy="19297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7000"/>
          </a:blip>
          <a:srcRect l="0" t="0" r="0" b="0"/>
          <a:stretch>
            <a:fillRect/>
          </a:stretch>
        </p:blipFill>
        <p:spPr>
          <a:xfrm flipH="false" flipV="false" rot="0">
            <a:off x="8059842" y="-2628609"/>
            <a:ext cx="4046294" cy="404629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28000"/>
          </a:blip>
          <a:srcRect l="0" t="0" r="0" b="0"/>
          <a:stretch>
            <a:fillRect/>
          </a:stretch>
        </p:blipFill>
        <p:spPr>
          <a:xfrm flipH="false" flipV="false" rot="0">
            <a:off x="17013923" y="4792416"/>
            <a:ext cx="4046294" cy="404629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26000"/>
          </a:blip>
          <a:srcRect l="0" t="0" r="0" b="0"/>
          <a:stretch>
            <a:fillRect/>
          </a:stretch>
        </p:blipFill>
        <p:spPr>
          <a:xfrm flipH="false" flipV="false" rot="0">
            <a:off x="4063780" y="8425895"/>
            <a:ext cx="4046294" cy="404629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685171" y="2432090"/>
            <a:ext cx="14328752" cy="4024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460"/>
              </a:lnSpc>
            </a:pPr>
            <a:r>
              <a:rPr lang="en-US" sz="6000">
                <a:solidFill>
                  <a:srgbClr val="03989E"/>
                </a:solidFill>
                <a:latin typeface="Quicksand"/>
              </a:rPr>
              <a:t>*</a:t>
            </a:r>
          </a:p>
          <a:p>
            <a:pPr>
              <a:lnSpc>
                <a:spcPts val="6875"/>
              </a:lnSpc>
            </a:pPr>
            <a:r>
              <a:rPr lang="en-US" sz="3600">
                <a:solidFill>
                  <a:srgbClr val="0F1013"/>
                </a:solidFill>
                <a:latin typeface="Barlow Black"/>
              </a:rPr>
              <a:t>Y</a:t>
            </a:r>
            <a:r>
              <a:rPr lang="en-US" sz="3600">
                <a:solidFill>
                  <a:srgbClr val="0F1013"/>
                </a:solidFill>
                <a:latin typeface="Barlow Black"/>
              </a:rPr>
              <a:t>alnız olduğunuza ve kimsenin sizi anlamadığına karar vermeden önce okulumuzun PSİKOLOJİK DANIŞMA ve</a:t>
            </a:r>
          </a:p>
          <a:p>
            <a:pPr>
              <a:lnSpc>
                <a:spcPts val="6875"/>
              </a:lnSpc>
            </a:pPr>
            <a:r>
              <a:rPr lang="en-US" sz="3600">
                <a:solidFill>
                  <a:srgbClr val="0F1013"/>
                </a:solidFill>
                <a:latin typeface="Barlow Black"/>
              </a:rPr>
              <a:t>REHBERLİK Servisi’nin sizler için olduğunu unutmayın.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357452" y="662099"/>
            <a:ext cx="1656471" cy="217956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25288" y="7856123"/>
            <a:ext cx="2549163" cy="1965173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9849547" y="8602980"/>
            <a:ext cx="9286105" cy="125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3989E"/>
                </a:solidFill>
                <a:latin typeface="DejaVu Serif Bold"/>
              </a:rPr>
              <a:t>YENİŞEHİR ORTAOKULU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3989E"/>
                </a:solidFill>
                <a:latin typeface="DejaVu Serif Bold"/>
              </a:rPr>
              <a:t> REHBERLİK VE PSİKOLOJİK DANIŞMA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3989E"/>
                </a:solidFill>
                <a:latin typeface="DejaVu Serif Bold"/>
              </a:rPr>
              <a:t>SERVİSİ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2401" r="0" b="2401"/>
          <a:stretch>
            <a:fillRect/>
          </a:stretch>
        </p:blipFill>
        <p:spPr>
          <a:xfrm flipH="false" flipV="false" rot="0">
            <a:off x="625288" y="374541"/>
            <a:ext cx="2598770" cy="2467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B5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0" r="0" b="0"/>
          <a:stretch>
            <a:fillRect/>
          </a:stretch>
        </p:blipFill>
        <p:spPr>
          <a:xfrm flipH="false" flipV="false" rot="190374">
            <a:off x="3522227" y="-2020457"/>
            <a:ext cx="6597464" cy="659746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25000"/>
          </a:blip>
          <a:srcRect l="0" t="0" r="0" b="0"/>
          <a:stretch>
            <a:fillRect/>
          </a:stretch>
        </p:blipFill>
        <p:spPr>
          <a:xfrm flipH="false" flipV="false" rot="-4527494">
            <a:off x="-1281187" y="5452494"/>
            <a:ext cx="7611612" cy="761161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171005" y="248314"/>
            <a:ext cx="2241359" cy="3447551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531282" y="3485150"/>
            <a:ext cx="7612718" cy="3421379"/>
            <a:chOff x="0" y="0"/>
            <a:chExt cx="10150291" cy="456183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4" y="3175"/>
              <a:ext cx="10150283" cy="1438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107">
                  <a:solidFill>
                    <a:srgbClr val="FFFFFF"/>
                  </a:solidFill>
                  <a:latin typeface="Quicksand Bold"/>
                </a:rPr>
                <a:t>Verimli Çalışmanın Ne Olduğu Konusunda Düşünelim Mi?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4" y="2352315"/>
              <a:ext cx="10150287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4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838574"/>
              <a:ext cx="10150287" cy="6432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2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31282" y="4659283"/>
            <a:ext cx="7612718" cy="3895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</a:p>
          <a:p>
            <a:pPr>
              <a:lnSpc>
                <a:spcPts val="5344"/>
              </a:lnSpc>
            </a:pPr>
            <a:r>
              <a:rPr lang="en-US" sz="3200" spc="32">
                <a:solidFill>
                  <a:srgbClr val="FFFFFF"/>
                </a:solidFill>
                <a:latin typeface="Quicksand Bold"/>
              </a:rPr>
              <a:t>1.  Çok çalışma,</a:t>
            </a:r>
          </a:p>
          <a:p>
            <a:pPr>
              <a:lnSpc>
                <a:spcPts val="5344"/>
              </a:lnSpc>
            </a:pPr>
            <a:r>
              <a:rPr lang="en-US" sz="3200" spc="32">
                <a:solidFill>
                  <a:srgbClr val="FFFFFF"/>
                </a:solidFill>
                <a:latin typeface="Quicksand Bold"/>
              </a:rPr>
              <a:t>2. Okul dışı zamanlarımızın çoğunu derse ayırma,</a:t>
            </a:r>
          </a:p>
          <a:p>
            <a:pPr>
              <a:lnSpc>
                <a:spcPts val="5344"/>
              </a:lnSpc>
            </a:pPr>
            <a:r>
              <a:rPr lang="en-US" sz="3200" spc="32">
                <a:solidFill>
                  <a:srgbClr val="FFFFFF"/>
                </a:solidFill>
                <a:latin typeface="Quicksand Bold"/>
              </a:rPr>
              <a:t>3. Yapmaktan hoşlandığın şeylerden tatile kadar vazgeçme,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1045128">
            <a:off x="14940238" y="7571113"/>
            <a:ext cx="3025986" cy="2613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1653" y="420219"/>
            <a:ext cx="17204693" cy="9446562"/>
            <a:chOff x="0" y="0"/>
            <a:chExt cx="4001153" cy="219690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001153" cy="2196909"/>
            </a:xfrm>
            <a:custGeom>
              <a:avLst/>
              <a:gdLst/>
              <a:ahLst/>
              <a:cxnLst/>
              <a:rect r="r" b="b" t="t" l="l"/>
              <a:pathLst>
                <a:path h="2196909" w="4001153">
                  <a:moveTo>
                    <a:pt x="3876693" y="2196909"/>
                  </a:moveTo>
                  <a:lnTo>
                    <a:pt x="124460" y="2196909"/>
                  </a:lnTo>
                  <a:cubicBezTo>
                    <a:pt x="55880" y="2196909"/>
                    <a:pt x="0" y="2141029"/>
                    <a:pt x="0" y="20724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76693" y="0"/>
                  </a:lnTo>
                  <a:cubicBezTo>
                    <a:pt x="3945273" y="0"/>
                    <a:pt x="4001153" y="55880"/>
                    <a:pt x="4001153" y="124460"/>
                  </a:cubicBezTo>
                  <a:lnTo>
                    <a:pt x="4001153" y="2072449"/>
                  </a:lnTo>
                  <a:cubicBezTo>
                    <a:pt x="4001153" y="2141029"/>
                    <a:pt x="3945273" y="2196909"/>
                    <a:pt x="3876693" y="2196909"/>
                  </a:cubicBezTo>
                  <a:close/>
                </a:path>
              </a:pathLst>
            </a:custGeom>
            <a:solidFill>
              <a:srgbClr val="15B5B0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73000"/>
          </a:blip>
          <a:srcRect l="0" t="0" r="0" b="0"/>
          <a:stretch>
            <a:fillRect/>
          </a:stretch>
        </p:blipFill>
        <p:spPr>
          <a:xfrm flipH="false" flipV="false" rot="0">
            <a:off x="14869477" y="5594375"/>
            <a:ext cx="5367838" cy="536783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alphaModFix amt="73000"/>
          </a:blip>
          <a:srcRect l="0" t="0" r="0" b="0"/>
          <a:stretch>
            <a:fillRect/>
          </a:stretch>
        </p:blipFill>
        <p:spPr>
          <a:xfrm flipH="false" flipV="false" rot="0">
            <a:off x="-1006284" y="-1113334"/>
            <a:ext cx="6014349" cy="601434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874966" y="3196370"/>
            <a:ext cx="3409290" cy="340929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549993" y="7952970"/>
            <a:ext cx="3409290" cy="340929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798457" y="4557330"/>
            <a:ext cx="10691085" cy="3235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16"/>
              </a:lnSpc>
            </a:pPr>
            <a:r>
              <a:rPr lang="en-US" sz="3200" spc="64">
                <a:solidFill>
                  <a:srgbClr val="FFFFFF"/>
                </a:solidFill>
                <a:latin typeface="Quicksand Bold"/>
              </a:rPr>
              <a:t>4.    Kendini sadece derslere ve</a:t>
            </a:r>
          </a:p>
          <a:p>
            <a:pPr algn="just">
              <a:lnSpc>
                <a:spcPts val="5216"/>
              </a:lnSpc>
            </a:pPr>
            <a:r>
              <a:rPr lang="en-US" sz="3200" spc="64">
                <a:solidFill>
                  <a:srgbClr val="FFFFFF"/>
                </a:solidFill>
                <a:latin typeface="Quicksand Bold"/>
              </a:rPr>
              <a:t>sınavlara odaklama,</a:t>
            </a:r>
          </a:p>
          <a:p>
            <a:pPr algn="just">
              <a:lnSpc>
                <a:spcPts val="5216"/>
              </a:lnSpc>
            </a:pPr>
            <a:r>
              <a:rPr lang="en-US" sz="3200" spc="64">
                <a:solidFill>
                  <a:srgbClr val="FFFFFF"/>
                </a:solidFill>
                <a:latin typeface="Quicksand Bold"/>
              </a:rPr>
              <a:t>5.    Eğlenmek ve oyundan uzaklaşma,</a:t>
            </a:r>
          </a:p>
          <a:p>
            <a:pPr algn="just">
              <a:lnSpc>
                <a:spcPts val="5216"/>
              </a:lnSpc>
            </a:pPr>
            <a:r>
              <a:rPr lang="en-US" sz="3200" spc="64">
                <a:solidFill>
                  <a:srgbClr val="FFFFFF"/>
                </a:solidFill>
                <a:latin typeface="Quicksand Bold"/>
              </a:rPr>
              <a:t>6. Başarılı arkadaşlarının çalışma sistemlerini uygulama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73062" y="1252155"/>
            <a:ext cx="1055659" cy="80230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3146041" y="1252155"/>
            <a:ext cx="3446873" cy="27873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910307" y="6406683"/>
            <a:ext cx="2843101" cy="309644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38548" y="883818"/>
            <a:ext cx="2381948" cy="238194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18391" y="7000842"/>
            <a:ext cx="2302105" cy="250228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6525" r="0" b="6525"/>
          <a:stretch>
            <a:fillRect/>
          </a:stretch>
        </p:blipFill>
        <p:spPr>
          <a:xfrm flipH="false" flipV="false" rot="0">
            <a:off x="14404757" y="648898"/>
            <a:ext cx="2854543" cy="261686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5254456" y="1240389"/>
            <a:ext cx="7420501" cy="3222799"/>
            <a:chOff x="0" y="0"/>
            <a:chExt cx="9894001" cy="429706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22225"/>
              <a:ext cx="9893997" cy="1419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40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232185"/>
              <a:ext cx="9894001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440"/>
                </a:lnSpc>
              </a:pPr>
              <a:r>
                <a:rPr lang="en-US" sz="3700" spc="185">
                  <a:solidFill>
                    <a:srgbClr val="15B5B0"/>
                  </a:solidFill>
                  <a:latin typeface="Quicksand"/>
                </a:rPr>
                <a:t>VERIMLI ÇALIŞMAK NEDIR?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592215"/>
              <a:ext cx="9894001" cy="704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en-US" sz="3000" spc="30">
                  <a:solidFill>
                    <a:srgbClr val="15B5B0"/>
                  </a:solidFill>
                  <a:latin typeface="Quicksand"/>
                </a:rPr>
                <a:t>.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6175816" y="4244112"/>
            <a:ext cx="7420501" cy="2116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59"/>
              </a:lnSpc>
            </a:pPr>
            <a:r>
              <a:rPr lang="en-US" sz="3000" spc="30">
                <a:solidFill>
                  <a:srgbClr val="000000"/>
                </a:solidFill>
                <a:latin typeface="Arimo"/>
              </a:rPr>
              <a:t>ZAMANI, BELİRLENEN AMAÇLAR VE ÖNCELİKLER İÇİN; PROGRAMLI ve VERİMLİ  OLARAK  KULLANMAKTIR.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582500" y="1240389"/>
            <a:ext cx="7750530" cy="7750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B5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0000"/>
          </a:blip>
          <a:srcRect l="0" t="0" r="0" b="0"/>
          <a:stretch>
            <a:fillRect/>
          </a:stretch>
        </p:blipFill>
        <p:spPr>
          <a:xfrm flipH="false" flipV="false" rot="0">
            <a:off x="15171764" y="-1441011"/>
            <a:ext cx="4046294" cy="404629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73000"/>
          </a:blip>
          <a:srcRect l="0" t="0" r="0" b="0"/>
          <a:stretch>
            <a:fillRect/>
          </a:stretch>
        </p:blipFill>
        <p:spPr>
          <a:xfrm flipH="false" flipV="false" rot="-8265419">
            <a:off x="10541544" y="8517277"/>
            <a:ext cx="5515569" cy="55155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70000"/>
          </a:blip>
          <a:srcRect l="0" t="0" r="0" b="0"/>
          <a:stretch>
            <a:fillRect/>
          </a:stretch>
        </p:blipFill>
        <p:spPr>
          <a:xfrm flipH="false" flipV="false" rot="0">
            <a:off x="2464876" y="8732378"/>
            <a:ext cx="4046294" cy="404629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95355" y="746760"/>
            <a:ext cx="7676688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85">
                <a:solidFill>
                  <a:srgbClr val="FFFFFF"/>
                </a:solidFill>
                <a:latin typeface="Quicksand Bold"/>
              </a:rPr>
              <a:t>NEDEN VERIMLI ÇALIŞMALIYIZ?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50238" y="2290958"/>
            <a:ext cx="4843760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0" indent="-34544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Quicksand Bold"/>
              </a:rPr>
              <a:t>Çalışmaya Başlamak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75600" y="3282763"/>
            <a:ext cx="5948511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0" indent="-34544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Quicksand Bold"/>
              </a:rPr>
              <a:t>Çalışmayı Devam Ettirmek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2144" y="4291293"/>
            <a:ext cx="4530030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0" indent="-34544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Quicksand Bold"/>
              </a:rPr>
              <a:t>Daha İyi Öğrenmek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3665" y="5232587"/>
            <a:ext cx="5940475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0" indent="-34544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Quicksand Bold"/>
              </a:rPr>
              <a:t>Zamanı Verimli Kullanmak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86998" y="6151469"/>
            <a:ext cx="3940820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80" indent="-345440" lvl="1">
              <a:lnSpc>
                <a:spcPts val="4800"/>
              </a:lnSpc>
              <a:buFont typeface="Arial"/>
              <a:buChar char="•"/>
            </a:pPr>
            <a:r>
              <a:rPr lang="en-US" sz="3200" spc="32">
                <a:solidFill>
                  <a:srgbClr val="FFFFFF"/>
                </a:solidFill>
                <a:latin typeface="Quicksand Bold"/>
              </a:rPr>
              <a:t>Unutmamak İçin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27012" y="7293754"/>
            <a:ext cx="6555879" cy="731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DejaVu Serif Bold"/>
              </a:rPr>
              <a:t>Verimli Çalışmalıyız...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2000"/>
          </a:blip>
          <a:srcRect l="0" t="0" r="0" b="0"/>
          <a:stretch>
            <a:fillRect/>
          </a:stretch>
        </p:blipFill>
        <p:spPr>
          <a:xfrm flipH="false" flipV="false" rot="10534563">
            <a:off x="-2402515" y="-980856"/>
            <a:ext cx="5854958" cy="585495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298111" y="5143500"/>
            <a:ext cx="3343308" cy="445306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099032" y="459106"/>
            <a:ext cx="1184498" cy="141131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340786">
            <a:off x="16564210" y="1286205"/>
            <a:ext cx="1013820" cy="133127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811793">
            <a:off x="15233808" y="2122277"/>
            <a:ext cx="1111679" cy="145978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4167204" y="1076461"/>
            <a:ext cx="6754975" cy="1587923"/>
            <a:chOff x="0" y="0"/>
            <a:chExt cx="9006633" cy="211723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9006633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4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406665"/>
              <a:ext cx="9006633" cy="735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15B5B0"/>
                  </a:solidFill>
                  <a:latin typeface="Quicksand Bold"/>
                </a:rPr>
                <a:t>Planlı çalışın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167204" y="5349128"/>
            <a:ext cx="6754975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spc="32">
                <a:solidFill>
                  <a:srgbClr val="15B5B0"/>
                </a:solidFill>
                <a:latin typeface="Quicksand Bold"/>
              </a:rPr>
              <a:t>Kit</a:t>
            </a:r>
            <a:r>
              <a:rPr lang="en-US" sz="3200" spc="32">
                <a:solidFill>
                  <a:srgbClr val="15B5B0"/>
                </a:solidFill>
                <a:latin typeface="Quicksand Bold"/>
              </a:rPr>
              <a:t>ap okuyun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167204" y="2305796"/>
            <a:ext cx="6754975" cy="1416649"/>
            <a:chOff x="0" y="0"/>
            <a:chExt cx="9006633" cy="188886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9525"/>
              <a:ext cx="9006633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178300"/>
              <a:ext cx="9006633" cy="735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>
                  <a:solidFill>
                    <a:srgbClr val="15B5B0"/>
                  </a:solidFill>
                  <a:latin typeface="Quicksand Bold"/>
                </a:rPr>
                <a:t>Kon</a:t>
              </a:r>
              <a:r>
                <a:rPr lang="en-US" sz="3200" spc="32">
                  <a:solidFill>
                    <a:srgbClr val="15B5B0"/>
                  </a:solidFill>
                  <a:latin typeface="Quicksand Bold"/>
                </a:rPr>
                <a:t>uyu İyi Öğrenin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167204" y="6377092"/>
            <a:ext cx="6754975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spc="32">
                <a:solidFill>
                  <a:srgbClr val="15B5B0"/>
                </a:solidFill>
                <a:latin typeface="Quicksand Bold"/>
              </a:rPr>
              <a:t>F</a:t>
            </a:r>
            <a:r>
              <a:rPr lang="en-US" sz="3200" spc="32">
                <a:solidFill>
                  <a:srgbClr val="15B5B0"/>
                </a:solidFill>
                <a:latin typeface="Quicksand Bold"/>
              </a:rPr>
              <a:t>arklı Yöntemler Kullanın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595410" y="537528"/>
            <a:ext cx="7976592" cy="830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5B5B0"/>
                </a:solidFill>
                <a:latin typeface="DejaVu Serif Bold"/>
              </a:rPr>
              <a:t>Nasıl Verimli Çalışılır?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167204" y="4278294"/>
            <a:ext cx="6754975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spc="32">
                <a:solidFill>
                  <a:srgbClr val="15B5B0"/>
                </a:solidFill>
                <a:latin typeface="Quicksand Bold"/>
              </a:rPr>
              <a:t>T</a:t>
            </a:r>
            <a:r>
              <a:rPr lang="en-US" sz="3200" spc="32">
                <a:solidFill>
                  <a:srgbClr val="15B5B0"/>
                </a:solidFill>
                <a:latin typeface="Quicksand Bold"/>
              </a:rPr>
              <a:t>ekrar Yapın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67204" y="7330546"/>
            <a:ext cx="6754975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3200" spc="32">
                <a:solidFill>
                  <a:srgbClr val="15B5B0"/>
                </a:solidFill>
                <a:latin typeface="Quicksand Bold"/>
              </a:rPr>
              <a:t>T</a:t>
            </a:r>
            <a:r>
              <a:rPr lang="en-US" sz="3200" spc="32">
                <a:solidFill>
                  <a:srgbClr val="15B5B0"/>
                </a:solidFill>
                <a:latin typeface="Quicksand Bold"/>
              </a:rPr>
              <a:t>est Çözün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1653" y="420219"/>
            <a:ext cx="17204693" cy="9446562"/>
            <a:chOff x="0" y="0"/>
            <a:chExt cx="4001153" cy="2196909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001153" cy="2196909"/>
            </a:xfrm>
            <a:custGeom>
              <a:avLst/>
              <a:gdLst/>
              <a:ahLst/>
              <a:cxnLst/>
              <a:rect r="r" b="b" t="t" l="l"/>
              <a:pathLst>
                <a:path h="2196909" w="4001153">
                  <a:moveTo>
                    <a:pt x="3876693" y="2196909"/>
                  </a:moveTo>
                  <a:lnTo>
                    <a:pt x="124460" y="2196909"/>
                  </a:lnTo>
                  <a:cubicBezTo>
                    <a:pt x="55880" y="2196909"/>
                    <a:pt x="0" y="2141029"/>
                    <a:pt x="0" y="20724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76693" y="0"/>
                  </a:lnTo>
                  <a:cubicBezTo>
                    <a:pt x="3945273" y="0"/>
                    <a:pt x="4001153" y="55880"/>
                    <a:pt x="4001153" y="124460"/>
                  </a:cubicBezTo>
                  <a:lnTo>
                    <a:pt x="4001153" y="2072449"/>
                  </a:lnTo>
                  <a:cubicBezTo>
                    <a:pt x="4001153" y="2141029"/>
                    <a:pt x="3945273" y="2196909"/>
                    <a:pt x="3876693" y="2196909"/>
                  </a:cubicBezTo>
                  <a:close/>
                </a:path>
              </a:pathLst>
            </a:custGeom>
            <a:solidFill>
              <a:srgbClr val="15B5B0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alphaModFix amt="55000"/>
          </a:blip>
          <a:srcRect l="0" t="0" r="0" b="0"/>
          <a:stretch>
            <a:fillRect/>
          </a:stretch>
        </p:blipFill>
        <p:spPr>
          <a:xfrm flipH="false" flipV="false" rot="0">
            <a:off x="-2995142" y="4400182"/>
            <a:ext cx="6347112" cy="634711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alphaModFix amt="73000"/>
          </a:blip>
          <a:srcRect l="0" t="0" r="0" b="0"/>
          <a:stretch>
            <a:fillRect/>
          </a:stretch>
        </p:blipFill>
        <p:spPr>
          <a:xfrm flipH="false" flipV="false" rot="0">
            <a:off x="8980768" y="-3007175"/>
            <a:ext cx="6014349" cy="601434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326927" y="1028700"/>
            <a:ext cx="3409290" cy="340929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50752" y="8287622"/>
            <a:ext cx="3998756" cy="3998756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3351971" y="1151761"/>
            <a:ext cx="9175767" cy="7983479"/>
            <a:chOff x="0" y="0"/>
            <a:chExt cx="12234356" cy="1064463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25477"/>
              <a:ext cx="12234356" cy="16229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52"/>
                </a:lnSpc>
              </a:pPr>
            </a:p>
            <a:p>
              <a:pPr algn="r">
                <a:lnSpc>
                  <a:spcPts val="2552"/>
                </a:lnSpc>
              </a:pPr>
            </a:p>
            <a:p>
              <a:pPr algn="just">
                <a:lnSpc>
                  <a:spcPts val="4679"/>
                </a:lnSpc>
              </a:pPr>
              <a:r>
                <a:rPr lang="en-US" sz="3599" spc="359">
                  <a:solidFill>
                    <a:srgbClr val="FFFFFF"/>
                  </a:solidFill>
                  <a:latin typeface="Quicksand Bold"/>
                </a:rPr>
                <a:t>PLANLI ÇALIŞTIĞINIZDA;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914583"/>
              <a:ext cx="12234356" cy="87300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379"/>
                </a:lnSpc>
              </a:pPr>
              <a:r>
                <a:rPr lang="en-US" sz="1586" spc="15">
                  <a:solidFill>
                    <a:srgbClr val="FFFFFF"/>
                  </a:solidFill>
                  <a:latin typeface="Quicksand"/>
                </a:rPr>
                <a:t>Z</a:t>
              </a:r>
            </a:p>
            <a:p>
              <a:pPr algn="r">
                <a:lnSpc>
                  <a:spcPts val="2379"/>
                </a:lnSpc>
              </a:pPr>
            </a:p>
            <a:p>
              <a:pPr algn="just">
                <a:lnSpc>
                  <a:spcPts val="4800"/>
                </a:lnSpc>
              </a:pPr>
            </a:p>
            <a:p>
              <a:pPr algn="just" marL="604520" indent="-302260" lvl="1">
                <a:lnSpc>
                  <a:spcPts val="4200"/>
                </a:lnSpc>
                <a:buFont typeface="Arial"/>
                <a:buChar char="•"/>
              </a:pPr>
              <a:r>
                <a:rPr lang="en-US" sz="2800" spc="28">
                  <a:solidFill>
                    <a:srgbClr val="FFFFFF"/>
                  </a:solidFill>
                  <a:latin typeface="Quicksand Bold"/>
                </a:rPr>
                <a:t>Za</a:t>
              </a:r>
              <a:r>
                <a:rPr lang="en-US" sz="2800" spc="28">
                  <a:solidFill>
                    <a:srgbClr val="FFFFFF"/>
                  </a:solidFill>
                  <a:latin typeface="Quicksand Bold"/>
                </a:rPr>
                <a:t>manı daha verimli kullanırsınız ve</a:t>
              </a:r>
            </a:p>
            <a:p>
              <a:pPr algn="just">
                <a:lnSpc>
                  <a:spcPts val="4200"/>
                </a:lnSpc>
              </a:pPr>
              <a:r>
                <a:rPr lang="en-US" sz="2800" spc="28">
                  <a:solidFill>
                    <a:srgbClr val="FFFFFF"/>
                  </a:solidFill>
                  <a:latin typeface="Quicksand Bold"/>
                </a:rPr>
                <a:t>konuları yetiştirememe riskiniz azalır.</a:t>
              </a:r>
            </a:p>
            <a:p>
              <a:pPr algn="just">
                <a:lnSpc>
                  <a:spcPts val="4200"/>
                </a:lnSpc>
              </a:pPr>
            </a:p>
            <a:p>
              <a:pPr algn="just" marL="604520" indent="-302260" lvl="1">
                <a:lnSpc>
                  <a:spcPts val="4200"/>
                </a:lnSpc>
                <a:buFont typeface="Arial"/>
                <a:buChar char="•"/>
              </a:pPr>
              <a:r>
                <a:rPr lang="en-US" sz="2800" spc="28">
                  <a:solidFill>
                    <a:srgbClr val="FFFFFF"/>
                  </a:solidFill>
                  <a:latin typeface="Quicksand Bold"/>
                </a:rPr>
                <a:t>Sadece sevdiğiniz değil, dengeli bir</a:t>
              </a:r>
            </a:p>
            <a:p>
              <a:pPr algn="just">
                <a:lnSpc>
                  <a:spcPts val="4199"/>
                </a:lnSpc>
              </a:pPr>
              <a:r>
                <a:rPr lang="en-US" sz="2800" spc="28">
                  <a:solidFill>
                    <a:srgbClr val="FFFFFF"/>
                  </a:solidFill>
                  <a:latin typeface="Quicksand Bold"/>
                </a:rPr>
                <a:t>şekilde tüm derslere çalışırsınız.</a:t>
              </a:r>
            </a:p>
            <a:p>
              <a:pPr algn="just">
                <a:lnSpc>
                  <a:spcPts val="4199"/>
                </a:lnSpc>
              </a:pPr>
            </a:p>
            <a:p>
              <a:pPr algn="just" marL="604519" indent="-302260" lvl="1">
                <a:lnSpc>
                  <a:spcPts val="4199"/>
                </a:lnSpc>
                <a:buFont typeface="Arial"/>
                <a:buChar char="•"/>
              </a:pPr>
              <a:r>
                <a:rPr lang="en-US" sz="2799" spc="27">
                  <a:solidFill>
                    <a:srgbClr val="FFFFFF"/>
                  </a:solidFill>
                  <a:latin typeface="Quicksand Bold"/>
                </a:rPr>
                <a:t>Sadece canınız istediğinde değil, her gün</a:t>
              </a:r>
            </a:p>
            <a:p>
              <a:pPr algn="just">
                <a:lnSpc>
                  <a:spcPts val="4200"/>
                </a:lnSpc>
              </a:pPr>
              <a:r>
                <a:rPr lang="en-US" sz="2799" spc="27">
                  <a:solidFill>
                    <a:srgbClr val="FFFFFF"/>
                  </a:solidFill>
                  <a:latin typeface="Quicksand Bold"/>
                </a:rPr>
                <a:t>çalışırsınız..</a:t>
              </a:r>
            </a:p>
            <a:p>
              <a:pPr algn="r">
                <a:lnSpc>
                  <a:spcPts val="2379"/>
                </a:lnSpc>
              </a:pPr>
            </a:p>
            <a:p>
              <a:pPr algn="r">
                <a:lnSpc>
                  <a:spcPts val="2379"/>
                </a:lnSpc>
              </a:pPr>
            </a:p>
            <a:p>
              <a:pPr algn="r">
                <a:lnSpc>
                  <a:spcPts val="2379"/>
                </a:lnSpc>
              </a:pPr>
            </a:p>
            <a:p>
              <a:pPr algn="r">
                <a:lnSpc>
                  <a:spcPts val="2379"/>
                </a:lnSpc>
              </a:pP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763224" y="4172822"/>
            <a:ext cx="446378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689985"/>
            <a:ext cx="18288000" cy="2687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7200" spc="72">
                <a:solidFill>
                  <a:srgbClr val="15B5B0"/>
                </a:solidFill>
                <a:latin typeface="Adigiana Toybox"/>
              </a:rPr>
              <a:t>KEŞKE!!! dememek için zamanınızı iyi değerlendirin. 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187975" y="268941"/>
            <a:ext cx="2294906" cy="284920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22215" b="30497"/>
          <a:stretch>
            <a:fillRect/>
          </a:stretch>
        </p:blipFill>
        <p:spPr>
          <a:xfrm flipH="false" flipV="false" rot="0">
            <a:off x="584034" y="6691705"/>
            <a:ext cx="3442830" cy="30762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70000"/>
          </a:blip>
          <a:srcRect l="0" t="0" r="0" b="0"/>
          <a:stretch>
            <a:fillRect/>
          </a:stretch>
        </p:blipFill>
        <p:spPr>
          <a:xfrm flipH="false" flipV="false" rot="0">
            <a:off x="17259300" y="5382778"/>
            <a:ext cx="4046294" cy="404629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42000"/>
          </a:blip>
          <a:srcRect l="0" t="0" r="0" b="0"/>
          <a:stretch>
            <a:fillRect/>
          </a:stretch>
        </p:blipFill>
        <p:spPr>
          <a:xfrm flipH="false" flipV="false" rot="10534563">
            <a:off x="13648599" y="-2912680"/>
            <a:ext cx="5205809" cy="520580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42000"/>
          </a:blip>
          <a:srcRect l="0" t="0" r="0" b="0"/>
          <a:stretch>
            <a:fillRect/>
          </a:stretch>
        </p:blipFill>
        <p:spPr>
          <a:xfrm flipH="false" flipV="false" rot="-8303488">
            <a:off x="3812472" y="-3439566"/>
            <a:ext cx="5205809" cy="520580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alphaModFix amt="42000"/>
          </a:blip>
          <a:srcRect l="0" t="0" r="0" b="0"/>
          <a:stretch>
            <a:fillRect/>
          </a:stretch>
        </p:blipFill>
        <p:spPr>
          <a:xfrm flipH="false" flipV="false" rot="-2020697">
            <a:off x="9881570" y="8635860"/>
            <a:ext cx="5205809" cy="52058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alphaModFix amt="70000"/>
          </a:blip>
          <a:srcRect l="0" t="0" r="0" b="0"/>
          <a:stretch>
            <a:fillRect/>
          </a:stretch>
        </p:blipFill>
        <p:spPr>
          <a:xfrm flipH="false" flipV="false" rot="0">
            <a:off x="-3017594" y="463003"/>
            <a:ext cx="4046294" cy="404629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29871" y="3722773"/>
            <a:ext cx="1017521" cy="569812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2920055" y="2486150"/>
            <a:ext cx="5598264" cy="6143484"/>
            <a:chOff x="0" y="0"/>
            <a:chExt cx="7464352" cy="8191312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7460077" cy="74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spc="185">
                  <a:solidFill>
                    <a:srgbClr val="15B5B0"/>
                  </a:solidFill>
                  <a:latin typeface="Quicksand Bold"/>
                </a:rPr>
                <a:t>K</a:t>
              </a:r>
              <a:r>
                <a:rPr lang="en-US" sz="3700" spc="185">
                  <a:solidFill>
                    <a:srgbClr val="15B5B0"/>
                  </a:solidFill>
                  <a:latin typeface="Quicksand Bold"/>
                </a:rPr>
                <a:t>ONUYU İYI ÖĞRENIN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4275" y="1521907"/>
              <a:ext cx="7460077" cy="66694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5B5B0"/>
                  </a:solidFill>
                  <a:latin typeface="Quicksand Bold"/>
                </a:rPr>
                <a:t>D</a:t>
              </a:r>
              <a:r>
                <a:rPr lang="en-US" sz="2400" spc="24">
                  <a:solidFill>
                    <a:srgbClr val="15B5B0"/>
                  </a:solidFill>
                  <a:latin typeface="Quicksand Bold"/>
                </a:rPr>
                <a:t>ersi İyi Dinleyin ve Anlamadığınız</a:t>
              </a: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5B5B0"/>
                  </a:solidFill>
                  <a:latin typeface="Quicksand Bold"/>
                </a:rPr>
                <a:t>Yerleri Öğretmene Sorun.</a:t>
              </a:r>
            </a:p>
            <a:p>
              <a:pPr>
                <a:lnSpc>
                  <a:spcPts val="3600"/>
                </a:lnSpc>
              </a:pP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5B5B0"/>
                  </a:solidFill>
                  <a:latin typeface="Quicksand Bold"/>
                </a:rPr>
                <a:t>Derste Önemli Yerleri Not Edin veya Altını Çizin.</a:t>
              </a:r>
            </a:p>
            <a:p>
              <a:pPr>
                <a:lnSpc>
                  <a:spcPts val="3600"/>
                </a:lnSpc>
              </a:pP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5B5B0"/>
                  </a:solidFill>
                  <a:latin typeface="Quicksand Bold"/>
                </a:rPr>
                <a:t>Konuyu Öğrendikten Sonra Test Çözün.</a:t>
              </a:r>
            </a:p>
            <a:p>
              <a:pPr>
                <a:lnSpc>
                  <a:spcPts val="3600"/>
                </a:lnSpc>
              </a:pP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5B5B0"/>
                  </a:solidFill>
                  <a:latin typeface="Quicksand Bold"/>
                </a:rPr>
                <a:t>Yanlış Yaptığınız Soruların </a:t>
              </a:r>
            </a:p>
            <a:p>
              <a:pPr>
                <a:lnSpc>
                  <a:spcPts val="3600"/>
                </a:lnSpc>
              </a:pPr>
              <a:r>
                <a:rPr lang="en-US" sz="2400" spc="24">
                  <a:solidFill>
                    <a:srgbClr val="15B5B0"/>
                  </a:solidFill>
                  <a:latin typeface="Quicksand Bold"/>
                </a:rPr>
                <a:t> Doğru Cevabını Mutlaka öğrenin.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29871" y="5097872"/>
            <a:ext cx="1017521" cy="56981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29871" y="6548259"/>
            <a:ext cx="1017521" cy="56981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29871" y="7835704"/>
            <a:ext cx="1017521" cy="56981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0338456" y="2371074"/>
            <a:ext cx="5544853" cy="55448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DAEKwIVRII4</dc:identifier>
  <dcterms:modified xsi:type="dcterms:W3CDTF">2011-08-01T06:04:30Z</dcterms:modified>
  <cp:revision>1</cp:revision>
  <dc:title>Camgöbeği Yuvarlak Sıcak Neonlar Gradient'ler (Devam) Havalı Sunum</dc:title>
</cp:coreProperties>
</file>